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2" r:id="rId4"/>
    <p:sldId id="273" r:id="rId5"/>
    <p:sldId id="264" r:id="rId6"/>
    <p:sldId id="263" r:id="rId7"/>
    <p:sldId id="270" r:id="rId8"/>
    <p:sldId id="260" r:id="rId9"/>
    <p:sldId id="271" r:id="rId10"/>
    <p:sldId id="261" r:id="rId11"/>
    <p:sldId id="262" r:id="rId12"/>
    <p:sldId id="258" r:id="rId13"/>
    <p:sldId id="265" r:id="rId14"/>
    <p:sldId id="269" r:id="rId15"/>
    <p:sldId id="266" r:id="rId16"/>
    <p:sldId id="267" r:id="rId17"/>
    <p:sldId id="268" r:id="rId18"/>
  </p:sldIdLst>
  <p:sldSz cx="12192000" cy="6858000"/>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62" d="100"/>
          <a:sy n="62" d="100"/>
        </p:scale>
        <p:origin x="103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8/10/2020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NMENV-OSHA@state.nm.u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www.dol.gov/agencies/whd/pandemic/ffcra-employer-paid-leav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8650" y="2404534"/>
            <a:ext cx="9163050" cy="1646302"/>
          </a:xfrm>
        </p:spPr>
        <p:txBody>
          <a:bodyPr/>
          <a:lstStyle/>
          <a:p>
            <a:pPr algn="ctr"/>
            <a:r>
              <a:rPr lang="en-US" dirty="0" smtClean="0"/>
              <a:t>Updated COVID-19 Information for Supervisors</a:t>
            </a:r>
            <a:br>
              <a:rPr lang="en-US" dirty="0" smtClean="0"/>
            </a:br>
            <a:r>
              <a:rPr lang="en-US" dirty="0" smtClean="0"/>
              <a:t/>
            </a:r>
            <a:br>
              <a:rPr lang="en-US" dirty="0" smtClean="0"/>
            </a:br>
            <a:r>
              <a:rPr lang="en-US" dirty="0" smtClean="0"/>
              <a:t>August 10 and 11, 2020 </a:t>
            </a:r>
            <a:endParaRPr lang="en-US" dirty="0"/>
          </a:p>
        </p:txBody>
      </p:sp>
    </p:spTree>
    <p:extLst>
      <p:ext uri="{BB962C8B-B14F-4D97-AF65-F5344CB8AC3E}">
        <p14:creationId xmlns:p14="http://schemas.microsoft.com/office/powerpoint/2010/main" val="681770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Leaves Covered Under </a:t>
            </a:r>
            <a:r>
              <a:rPr lang="en-US" dirty="0" smtClean="0"/>
              <a:t>FFCRA (Continued) </a:t>
            </a:r>
            <a:endParaRPr lang="en-US" dirty="0"/>
          </a:p>
        </p:txBody>
      </p:sp>
      <p:sp>
        <p:nvSpPr>
          <p:cNvPr id="3" name="Content Placeholder 2"/>
          <p:cNvSpPr>
            <a:spLocks noGrp="1"/>
          </p:cNvSpPr>
          <p:nvPr>
            <p:ph idx="1"/>
          </p:nvPr>
        </p:nvSpPr>
        <p:spPr>
          <a:xfrm>
            <a:off x="385011" y="1930401"/>
            <a:ext cx="8888991" cy="4110962"/>
          </a:xfrm>
        </p:spPr>
        <p:txBody>
          <a:bodyPr>
            <a:normAutofit lnSpcReduction="10000"/>
          </a:bodyPr>
          <a:lstStyle/>
          <a:p>
            <a:r>
              <a:rPr lang="en-US" dirty="0"/>
              <a:t> Benefits</a:t>
            </a:r>
            <a:r>
              <a:rPr lang="en-US" dirty="0" smtClean="0"/>
              <a:t>:</a:t>
            </a:r>
          </a:p>
          <a:p>
            <a:endParaRPr lang="en-US" dirty="0"/>
          </a:p>
          <a:p>
            <a:pPr lvl="0"/>
            <a:r>
              <a:rPr lang="en-US" dirty="0"/>
              <a:t>Full and Part time employees are eligible for this benefit. </a:t>
            </a:r>
          </a:p>
          <a:p>
            <a:pPr lvl="0"/>
            <a:endParaRPr lang="en-US" dirty="0" smtClean="0"/>
          </a:p>
          <a:p>
            <a:pPr lvl="0"/>
            <a:r>
              <a:rPr lang="en-US" dirty="0" smtClean="0"/>
              <a:t>Employees </a:t>
            </a:r>
            <a:r>
              <a:rPr lang="en-US" dirty="0"/>
              <a:t>will receive up to two weeks of paid sick leave for </a:t>
            </a:r>
            <a:r>
              <a:rPr lang="en-US" dirty="0" smtClean="0"/>
              <a:t>COVID-19 related reasons.</a:t>
            </a:r>
          </a:p>
          <a:p>
            <a:pPr lvl="0"/>
            <a:endParaRPr lang="en-US" dirty="0" smtClean="0"/>
          </a:p>
          <a:p>
            <a:pPr lvl="0"/>
            <a:r>
              <a:rPr lang="en-US" dirty="0" smtClean="0"/>
              <a:t>Employees </a:t>
            </a:r>
            <a:r>
              <a:rPr lang="en-US" dirty="0"/>
              <a:t>who are caring for an individual affected by COVID-19 and those whose children’s schools have closed can receive up to two-thirds their pay, for up to 2 weeks. The remaining one-third can be supplemented with sick</a:t>
            </a:r>
            <a:r>
              <a:rPr lang="en-US" b="1" dirty="0"/>
              <a:t> </a:t>
            </a:r>
            <a:r>
              <a:rPr lang="en-US" dirty="0"/>
              <a:t>and/or vacation. </a:t>
            </a:r>
          </a:p>
          <a:p>
            <a:pPr marL="0" indent="0">
              <a:buNone/>
            </a:pPr>
            <a:r>
              <a:rPr lang="en-US" b="1" dirty="0"/>
              <a:t> </a:t>
            </a:r>
            <a:endParaRPr lang="en-US" dirty="0"/>
          </a:p>
        </p:txBody>
      </p:sp>
    </p:spTree>
    <p:extLst>
      <p:ext uri="{BB962C8B-B14F-4D97-AF65-F5344CB8AC3E}">
        <p14:creationId xmlns:p14="http://schemas.microsoft.com/office/powerpoint/2010/main" val="2479874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5250"/>
            <a:ext cx="8596668" cy="1314450"/>
          </a:xfrm>
        </p:spPr>
        <p:txBody>
          <a:bodyPr>
            <a:normAutofit fontScale="90000"/>
          </a:bodyPr>
          <a:lstStyle/>
          <a:p>
            <a:r>
              <a:rPr lang="en-US" b="1" dirty="0"/>
              <a:t>Emergency Family Medical Leave Act (EFMLA) Expansion</a:t>
            </a:r>
            <a:r>
              <a:rPr lang="en-US" dirty="0"/>
              <a:t/>
            </a:r>
            <a:br>
              <a:rPr lang="en-US" dirty="0"/>
            </a:br>
            <a:endParaRPr lang="en-US" dirty="0"/>
          </a:p>
        </p:txBody>
      </p:sp>
      <p:sp>
        <p:nvSpPr>
          <p:cNvPr id="3" name="Content Placeholder 2"/>
          <p:cNvSpPr>
            <a:spLocks noGrp="1"/>
          </p:cNvSpPr>
          <p:nvPr>
            <p:ph idx="1"/>
          </p:nvPr>
        </p:nvSpPr>
        <p:spPr>
          <a:xfrm>
            <a:off x="344905" y="1238250"/>
            <a:ext cx="9216189" cy="4803113"/>
          </a:xfrm>
        </p:spPr>
        <p:txBody>
          <a:bodyPr>
            <a:normAutofit fontScale="92500" lnSpcReduction="10000"/>
          </a:bodyPr>
          <a:lstStyle/>
          <a:p>
            <a:pPr lvl="0"/>
            <a:r>
              <a:rPr lang="en-US" dirty="0"/>
              <a:t>Employees will be entitled to take up to 12 weeks of job-protected leave if an employee is unable to work (or telework) due to caring for the employee’s son or daughter (who is under 18) because the child’s school or place of care has been closed or his or her childcare provider is unavailable due to the public health emergency. </a:t>
            </a:r>
          </a:p>
          <a:p>
            <a:pPr lvl="0"/>
            <a:r>
              <a:rPr lang="en-US" b="1" dirty="0"/>
              <a:t>Eligibility for </a:t>
            </a:r>
            <a:r>
              <a:rPr lang="en-US" b="1" dirty="0" smtClean="0"/>
              <a:t>EFMLA: </a:t>
            </a:r>
            <a:r>
              <a:rPr lang="en-US" dirty="0" smtClean="0"/>
              <a:t> </a:t>
            </a:r>
            <a:r>
              <a:rPr lang="en-US" dirty="0"/>
              <a:t>full-time and part-time employees who have been on </a:t>
            </a:r>
            <a:r>
              <a:rPr lang="en-US" i="1" dirty="0"/>
              <a:t>ENMU-R </a:t>
            </a:r>
            <a:r>
              <a:rPr lang="en-US" dirty="0"/>
              <a:t>payroll for 30 </a:t>
            </a:r>
            <a:r>
              <a:rPr lang="en-US" dirty="0" smtClean="0"/>
              <a:t>days. </a:t>
            </a:r>
            <a:endParaRPr lang="en-US" dirty="0"/>
          </a:p>
          <a:p>
            <a:pPr lvl="0"/>
            <a:r>
              <a:rPr lang="en-US" dirty="0"/>
              <a:t>The EFMLA provides for a combination of unpaid and paid leave.</a:t>
            </a:r>
          </a:p>
          <a:p>
            <a:pPr lvl="0"/>
            <a:r>
              <a:rPr lang="en-US" dirty="0"/>
              <a:t>The first two weeks of EFMLA may be unpaid. An eligible employee may choose to take any existing pay benefit (i.e. vacation, sick) during the two-week unpaid period, or the two weeks may be paid under emergency paid sick leave, if taken for a qualifying reason.</a:t>
            </a:r>
          </a:p>
          <a:p>
            <a:pPr lvl="0"/>
            <a:r>
              <a:rPr lang="en-US" dirty="0"/>
              <a:t>After the first two weeks of leave (paid or unpaid), eligible employees are entitled to 10 weeks of job-protected leave at two-thirds their usual pay. Part-time employees are entitled to be paid two-thirds of their usual pay based on the average number of hours worked for the six months prior to taking the leave</a:t>
            </a:r>
          </a:p>
          <a:p>
            <a:r>
              <a:rPr lang="en-US" dirty="0" smtClean="0"/>
              <a:t>NOTE: FMLA is a rolling 12 month benefit. If an employee has taken and expunged their FMLA benefit in 2020 they are not eligible to take FMLA again until next year. </a:t>
            </a:r>
            <a:r>
              <a:rPr lang="en-US" dirty="0"/>
              <a:t> </a:t>
            </a:r>
          </a:p>
          <a:p>
            <a:endParaRPr lang="en-US" dirty="0"/>
          </a:p>
        </p:txBody>
      </p:sp>
    </p:spTree>
    <p:extLst>
      <p:ext uri="{BB962C8B-B14F-4D97-AF65-F5344CB8AC3E}">
        <p14:creationId xmlns:p14="http://schemas.microsoft.com/office/powerpoint/2010/main" val="410684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(EFMLA) Expansion </a:t>
            </a:r>
            <a:r>
              <a:rPr lang="en-US" dirty="0" smtClean="0"/>
              <a:t> </a:t>
            </a:r>
            <a:endParaRPr lang="en-US" dirty="0"/>
          </a:p>
        </p:txBody>
      </p:sp>
      <p:sp>
        <p:nvSpPr>
          <p:cNvPr id="3" name="Content Placeholder 2"/>
          <p:cNvSpPr>
            <a:spLocks noGrp="1"/>
          </p:cNvSpPr>
          <p:nvPr>
            <p:ph idx="1"/>
          </p:nvPr>
        </p:nvSpPr>
        <p:spPr>
          <a:xfrm>
            <a:off x="342901" y="1466851"/>
            <a:ext cx="9267824" cy="4574512"/>
          </a:xfrm>
        </p:spPr>
        <p:txBody>
          <a:bodyPr>
            <a:normAutofit/>
          </a:bodyPr>
          <a:lstStyle/>
          <a:p>
            <a:endParaRPr lang="en-US" dirty="0" smtClean="0"/>
          </a:p>
          <a:p>
            <a:r>
              <a:rPr lang="en-US" dirty="0" smtClean="0"/>
              <a:t>Payments are capped at $511 a day ($5,110 in total) for dealing with an </a:t>
            </a:r>
            <a:r>
              <a:rPr lang="en-US" b="1" dirty="0" smtClean="0"/>
              <a:t>employee’s own illness or quarantine</a:t>
            </a:r>
            <a:r>
              <a:rPr lang="en-US" dirty="0" smtClean="0"/>
              <a:t> (reasons:</a:t>
            </a:r>
            <a:r>
              <a:rPr lang="en-US" dirty="0"/>
              <a:t>  The employee is subject to </a:t>
            </a:r>
            <a:r>
              <a:rPr lang="en-US" dirty="0" smtClean="0"/>
              <a:t>a quarantine order or is experiencing COVID symptoms and seeking a medical diagnosis). </a:t>
            </a:r>
          </a:p>
          <a:p>
            <a:endParaRPr lang="en-US" dirty="0" smtClean="0"/>
          </a:p>
          <a:p>
            <a:r>
              <a:rPr lang="en-US" dirty="0" smtClean="0"/>
              <a:t>Employees </a:t>
            </a:r>
            <a:r>
              <a:rPr lang="en-US" dirty="0"/>
              <a:t>who are caring for an individual affected by COVID-19 and those whose children's schools have closed </a:t>
            </a:r>
            <a:r>
              <a:rPr lang="en-US" dirty="0" smtClean="0"/>
              <a:t>receive </a:t>
            </a:r>
            <a:r>
              <a:rPr lang="en-US" dirty="0"/>
              <a:t>up to two-thirds of their pay, and that benefit is limited to $200 a day ($2,000 in total</a:t>
            </a:r>
            <a:r>
              <a:rPr lang="en-US" dirty="0" smtClean="0"/>
              <a:t>).</a:t>
            </a:r>
          </a:p>
          <a:p>
            <a:endParaRPr lang="en-US" dirty="0"/>
          </a:p>
          <a:p>
            <a:r>
              <a:rPr lang="en-US" dirty="0" smtClean="0"/>
              <a:t>The </a:t>
            </a:r>
            <a:r>
              <a:rPr lang="en-US" dirty="0"/>
              <a:t>cap of the paid leave entitlement for employees is $200 per day ($10,000 in the aggregate</a:t>
            </a:r>
            <a:r>
              <a:rPr lang="en-US" dirty="0" smtClean="0"/>
              <a:t>).</a:t>
            </a:r>
            <a:endParaRPr lang="en-US" dirty="0"/>
          </a:p>
        </p:txBody>
      </p:sp>
    </p:spTree>
    <p:extLst>
      <p:ext uri="{BB962C8B-B14F-4D97-AF65-F5344CB8AC3E}">
        <p14:creationId xmlns:p14="http://schemas.microsoft.com/office/powerpoint/2010/main" val="1087411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609" y="85725"/>
            <a:ext cx="8596668" cy="1320800"/>
          </a:xfrm>
        </p:spPr>
        <p:txBody>
          <a:bodyPr>
            <a:normAutofit/>
          </a:bodyPr>
          <a:lstStyle/>
          <a:p>
            <a:r>
              <a:rPr lang="en-US" b="1" dirty="0" smtClean="0"/>
              <a:t>So……What is the difference between the types of leave? </a:t>
            </a:r>
            <a:r>
              <a:rPr lang="en-US" dirty="0" smtClean="0"/>
              <a:t> </a:t>
            </a:r>
            <a:endParaRPr lang="en-US" dirty="0"/>
          </a:p>
        </p:txBody>
      </p:sp>
      <p:sp>
        <p:nvSpPr>
          <p:cNvPr id="3" name="Content Placeholder 2"/>
          <p:cNvSpPr>
            <a:spLocks noGrp="1"/>
          </p:cNvSpPr>
          <p:nvPr>
            <p:ph idx="1"/>
          </p:nvPr>
        </p:nvSpPr>
        <p:spPr>
          <a:xfrm>
            <a:off x="677334" y="1609725"/>
            <a:ext cx="8596668" cy="4431638"/>
          </a:xfrm>
        </p:spPr>
        <p:txBody>
          <a:bodyPr>
            <a:normAutofit/>
          </a:bodyPr>
          <a:lstStyle/>
          <a:p>
            <a:r>
              <a:rPr lang="en-US" b="1" dirty="0"/>
              <a:t>Employee </a:t>
            </a:r>
            <a:r>
              <a:rPr lang="en-US" dirty="0" smtClean="0"/>
              <a:t>receives two weeks of paid sick leave if they are required to quarantine and/or become ill with COVID-19. They can also take their accrued sick leave for the remainder of the time that they are off work</a:t>
            </a:r>
          </a:p>
          <a:p>
            <a:endParaRPr lang="en-US" dirty="0" smtClean="0"/>
          </a:p>
          <a:p>
            <a:r>
              <a:rPr lang="en-US" dirty="0" smtClean="0"/>
              <a:t>If an employee’s child (below the age of 18) or spouse becomes ill or there is a child care related to COVID-19 </a:t>
            </a:r>
            <a:r>
              <a:rPr lang="en-US" dirty="0"/>
              <a:t>may choose to take any existing pay benefit (i.e. vacation, sick) during the two-week unpaid period, or the two weeks may be paid under emergency paid sick </a:t>
            </a:r>
            <a:r>
              <a:rPr lang="en-US" dirty="0" smtClean="0"/>
              <a:t>leave.</a:t>
            </a:r>
            <a:endParaRPr lang="en-US" dirty="0"/>
          </a:p>
        </p:txBody>
      </p:sp>
    </p:spTree>
    <p:extLst>
      <p:ext uri="{BB962C8B-B14F-4D97-AF65-F5344CB8AC3E}">
        <p14:creationId xmlns:p14="http://schemas.microsoft.com/office/powerpoint/2010/main" val="3881614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0025"/>
            <a:ext cx="8596668" cy="1730375"/>
          </a:xfrm>
        </p:spPr>
        <p:txBody>
          <a:bodyPr>
            <a:normAutofit/>
          </a:bodyPr>
          <a:lstStyle/>
          <a:p>
            <a:pPr algn="ctr"/>
            <a:r>
              <a:rPr lang="en-US" sz="3200" b="1" dirty="0"/>
              <a:t>Utilization of Emergency Paid Sick Leave </a:t>
            </a:r>
            <a:r>
              <a:rPr lang="en-US" sz="3200" dirty="0" smtClean="0"/>
              <a:t> </a:t>
            </a:r>
            <a:endParaRPr lang="en-US" sz="3200" dirty="0"/>
          </a:p>
        </p:txBody>
      </p:sp>
      <p:sp>
        <p:nvSpPr>
          <p:cNvPr id="3" name="Content Placeholder 2"/>
          <p:cNvSpPr>
            <a:spLocks noGrp="1"/>
          </p:cNvSpPr>
          <p:nvPr>
            <p:ph idx="1"/>
          </p:nvPr>
        </p:nvSpPr>
        <p:spPr>
          <a:xfrm>
            <a:off x="400051" y="1123950"/>
            <a:ext cx="9020174" cy="4917413"/>
          </a:xfrm>
        </p:spPr>
        <p:txBody>
          <a:bodyPr>
            <a:normAutofit/>
          </a:bodyPr>
          <a:lstStyle/>
          <a:p>
            <a:r>
              <a:rPr lang="en-US" dirty="0"/>
              <a:t>Employee must provide documentation to </a:t>
            </a:r>
            <a:r>
              <a:rPr lang="en-US" dirty="0" smtClean="0"/>
              <a:t>Human </a:t>
            </a:r>
            <a:r>
              <a:rPr lang="en-US" dirty="0"/>
              <a:t>Resources if requesting to use Emergency Paid Sick </a:t>
            </a:r>
            <a:r>
              <a:rPr lang="en-US" dirty="0" smtClean="0"/>
              <a:t>Leave:</a:t>
            </a:r>
          </a:p>
          <a:p>
            <a:endParaRPr lang="en-US" dirty="0" smtClean="0"/>
          </a:p>
          <a:p>
            <a:pPr indent="-1588"/>
            <a:r>
              <a:rPr lang="en-US" dirty="0"/>
              <a:t>The employee has been advised by a health care provider to self-quarantine because of </a:t>
            </a:r>
            <a:r>
              <a:rPr lang="en-US" dirty="0" smtClean="0"/>
              <a:t>COVID-19</a:t>
            </a:r>
          </a:p>
          <a:p>
            <a:pPr indent="-1588"/>
            <a:endParaRPr lang="en-US" dirty="0" smtClean="0"/>
          </a:p>
          <a:p>
            <a:pPr indent="-1588"/>
            <a:r>
              <a:rPr lang="en-US" dirty="0" smtClean="0"/>
              <a:t>Employees </a:t>
            </a:r>
            <a:r>
              <a:rPr lang="en-US" dirty="0"/>
              <a:t>with ongoing conditions who cannot work will need to apply for FMLA and fill out the applicable FMLA paperwork if they cannot work or telework beyond the two </a:t>
            </a:r>
            <a:r>
              <a:rPr lang="en-US" dirty="0" smtClean="0"/>
              <a:t>weeks</a:t>
            </a:r>
          </a:p>
          <a:p>
            <a:pPr indent="-1588"/>
            <a:endParaRPr lang="en-US" dirty="0" smtClean="0"/>
          </a:p>
          <a:p>
            <a:pPr indent="-1588"/>
            <a:r>
              <a:rPr lang="en-US" dirty="0" smtClean="0"/>
              <a:t>The employee has been diagnosed with COVID-19 </a:t>
            </a:r>
          </a:p>
        </p:txBody>
      </p:sp>
    </p:spTree>
    <p:extLst>
      <p:ext uri="{BB962C8B-B14F-4D97-AF65-F5344CB8AC3E}">
        <p14:creationId xmlns:p14="http://schemas.microsoft.com/office/powerpoint/2010/main" val="156258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225" y="257176"/>
            <a:ext cx="9201150" cy="914400"/>
          </a:xfrm>
        </p:spPr>
        <p:txBody>
          <a:bodyPr>
            <a:normAutofit/>
          </a:bodyPr>
          <a:lstStyle/>
          <a:p>
            <a:pPr algn="ctr"/>
            <a:r>
              <a:rPr lang="en-US" b="1" dirty="0"/>
              <a:t>Utilization of Emergency Paid Sick Leave </a:t>
            </a:r>
            <a:r>
              <a:rPr lang="en-US" dirty="0" smtClean="0"/>
              <a:t> </a:t>
            </a:r>
            <a:endParaRPr lang="en-US" dirty="0"/>
          </a:p>
        </p:txBody>
      </p:sp>
      <p:sp>
        <p:nvSpPr>
          <p:cNvPr id="3" name="Content Placeholder 2"/>
          <p:cNvSpPr>
            <a:spLocks noGrp="1"/>
          </p:cNvSpPr>
          <p:nvPr>
            <p:ph idx="1"/>
          </p:nvPr>
        </p:nvSpPr>
        <p:spPr>
          <a:xfrm>
            <a:off x="677334" y="1066801"/>
            <a:ext cx="8596668" cy="4974562"/>
          </a:xfrm>
        </p:spPr>
        <p:txBody>
          <a:bodyPr>
            <a:normAutofit/>
          </a:bodyPr>
          <a:lstStyle/>
          <a:p>
            <a:r>
              <a:rPr lang="en-US" dirty="0"/>
              <a:t>Employee must provide documentation to </a:t>
            </a:r>
            <a:r>
              <a:rPr lang="en-US" dirty="0" smtClean="0"/>
              <a:t>Human </a:t>
            </a:r>
            <a:r>
              <a:rPr lang="en-US" dirty="0"/>
              <a:t>Resources if requesting to use Emergency Paid Sick </a:t>
            </a:r>
            <a:r>
              <a:rPr lang="en-US" dirty="0" smtClean="0"/>
              <a:t>Leave:</a:t>
            </a:r>
          </a:p>
          <a:p>
            <a:endParaRPr lang="en-US" dirty="0" smtClean="0"/>
          </a:p>
          <a:p>
            <a:pPr indent="-1588"/>
            <a:r>
              <a:rPr lang="en-US" dirty="0" smtClean="0"/>
              <a:t>The </a:t>
            </a:r>
            <a:r>
              <a:rPr lang="en-US" dirty="0"/>
              <a:t>employee is caring for an individual subject (or advised) to quarantine or isolation; </a:t>
            </a:r>
            <a:endParaRPr lang="en-US" dirty="0" smtClean="0"/>
          </a:p>
          <a:p>
            <a:pPr indent="-1588"/>
            <a:endParaRPr lang="en-US" dirty="0"/>
          </a:p>
          <a:p>
            <a:pPr indent="-1588"/>
            <a:r>
              <a:rPr lang="en-US" dirty="0"/>
              <a:t>The employee is caring for a son or daughter whose school or place of care is closed, or childcare provider is unavailable, due to COVID-19 </a:t>
            </a:r>
            <a:r>
              <a:rPr lang="en-US" dirty="0" smtClean="0"/>
              <a:t>precautions</a:t>
            </a:r>
          </a:p>
          <a:p>
            <a:pPr indent="-1588"/>
            <a:endParaRPr lang="en-US" dirty="0" smtClean="0"/>
          </a:p>
          <a:p>
            <a:pPr indent="-1588"/>
            <a:r>
              <a:rPr lang="en-US" dirty="0" smtClean="0"/>
              <a:t>Employees can </a:t>
            </a:r>
            <a:r>
              <a:rPr lang="en-US" dirty="0"/>
              <a:t>receive up to two-thirds their pay, for up to 2 weeks entered as </a:t>
            </a:r>
            <a:r>
              <a:rPr lang="en-US" dirty="0" smtClean="0"/>
              <a:t>ADM.  The </a:t>
            </a:r>
            <a:r>
              <a:rPr lang="en-US" dirty="0"/>
              <a:t>remaining one-third can be supplemented with sick</a:t>
            </a:r>
            <a:r>
              <a:rPr lang="en-US" b="1" dirty="0"/>
              <a:t> </a:t>
            </a:r>
            <a:r>
              <a:rPr lang="en-US" dirty="0"/>
              <a:t>and/or vacation as noted earlier in the document. </a:t>
            </a:r>
          </a:p>
          <a:p>
            <a:pPr indent="-1588"/>
            <a:endParaRPr lang="en-US" dirty="0" smtClean="0"/>
          </a:p>
        </p:txBody>
      </p:sp>
    </p:spTree>
    <p:extLst>
      <p:ext uri="{BB962C8B-B14F-4D97-AF65-F5344CB8AC3E}">
        <p14:creationId xmlns:p14="http://schemas.microsoft.com/office/powerpoint/2010/main" val="438703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Timely Notification</a:t>
            </a:r>
            <a:br>
              <a:rPr lang="en-US" b="1" dirty="0" smtClean="0"/>
            </a:br>
            <a:r>
              <a:rPr lang="en-US" b="1" dirty="0"/>
              <a:t/>
            </a:r>
            <a:br>
              <a:rPr lang="en-US" b="1" dirty="0"/>
            </a:br>
            <a:r>
              <a:rPr lang="en-US" dirty="0" smtClean="0"/>
              <a:t> </a:t>
            </a:r>
            <a:endParaRPr lang="en-US" dirty="0"/>
          </a:p>
        </p:txBody>
      </p:sp>
      <p:sp>
        <p:nvSpPr>
          <p:cNvPr id="3" name="Content Placeholder 2"/>
          <p:cNvSpPr>
            <a:spLocks noGrp="1"/>
          </p:cNvSpPr>
          <p:nvPr>
            <p:ph idx="1"/>
          </p:nvPr>
        </p:nvSpPr>
        <p:spPr>
          <a:xfrm>
            <a:off x="677334" y="1743075"/>
            <a:ext cx="8596668" cy="4298287"/>
          </a:xfrm>
        </p:spPr>
        <p:txBody>
          <a:bodyPr>
            <a:normAutofit/>
          </a:bodyPr>
          <a:lstStyle/>
          <a:p>
            <a:r>
              <a:rPr lang="en-US" dirty="0" smtClean="0"/>
              <a:t>ENMU-R is required to </a:t>
            </a:r>
            <a:r>
              <a:rPr lang="en-US" dirty="0"/>
              <a:t>report positive COVID-19 cases to NMED </a:t>
            </a:r>
            <a:r>
              <a:rPr lang="en-US" b="1" u="sng" dirty="0"/>
              <a:t>within four hours</a:t>
            </a:r>
            <a:r>
              <a:rPr lang="en-US" dirty="0"/>
              <a:t> of being notified of the positive case. If you test positive for COVID-19 please contact your Supervisor and Human Resources at (</a:t>
            </a:r>
            <a:r>
              <a:rPr lang="en-US" dirty="0" smtClean="0"/>
              <a:t>575)624-7411 </a:t>
            </a:r>
            <a:r>
              <a:rPr lang="en-US" dirty="0"/>
              <a:t>to report the positive result. </a:t>
            </a:r>
            <a:r>
              <a:rPr lang="en-US" dirty="0" smtClean="0"/>
              <a:t>The employee’s supervisor </a:t>
            </a:r>
            <a:r>
              <a:rPr lang="en-US" dirty="0"/>
              <a:t>and Human </a:t>
            </a:r>
            <a:r>
              <a:rPr lang="en-US" dirty="0" smtClean="0"/>
              <a:t>Resources </a:t>
            </a:r>
            <a:r>
              <a:rPr lang="en-US" dirty="0"/>
              <a:t>will coordinate and email the information for the positive result to </a:t>
            </a:r>
            <a:r>
              <a:rPr lang="en-US" u="sng" dirty="0">
                <a:hlinkClick r:id="rId2"/>
              </a:rPr>
              <a:t>NMENV-OSHA@state.nm.us</a:t>
            </a:r>
            <a:r>
              <a:rPr lang="en-US" dirty="0"/>
              <a:t> as required. </a:t>
            </a:r>
          </a:p>
          <a:p>
            <a:pPr indent="-1588"/>
            <a:endParaRPr lang="en-US" dirty="0"/>
          </a:p>
          <a:p>
            <a:pPr indent="-1588"/>
            <a:endParaRPr lang="en-US" dirty="0" smtClean="0"/>
          </a:p>
        </p:txBody>
      </p:sp>
    </p:spTree>
    <p:extLst>
      <p:ext uri="{BB962C8B-B14F-4D97-AF65-F5344CB8AC3E}">
        <p14:creationId xmlns:p14="http://schemas.microsoft.com/office/powerpoint/2010/main" val="2851983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38125"/>
            <a:ext cx="8596668" cy="866775"/>
          </a:xfrm>
        </p:spPr>
        <p:txBody>
          <a:bodyPr>
            <a:normAutofit/>
          </a:bodyPr>
          <a:lstStyle/>
          <a:p>
            <a:r>
              <a:rPr lang="en-US" b="1" dirty="0" smtClean="0"/>
              <a:t>Documentation Requirements</a:t>
            </a:r>
            <a:r>
              <a:rPr lang="en-US" dirty="0" smtClean="0"/>
              <a:t> </a:t>
            </a:r>
            <a:endParaRPr lang="en-US" dirty="0"/>
          </a:p>
        </p:txBody>
      </p:sp>
      <p:sp>
        <p:nvSpPr>
          <p:cNvPr id="3" name="Content Placeholder 2"/>
          <p:cNvSpPr>
            <a:spLocks noGrp="1"/>
          </p:cNvSpPr>
          <p:nvPr>
            <p:ph idx="1"/>
          </p:nvPr>
        </p:nvSpPr>
        <p:spPr>
          <a:xfrm>
            <a:off x="677334" y="1066801"/>
            <a:ext cx="8596668" cy="4974562"/>
          </a:xfrm>
        </p:spPr>
        <p:txBody>
          <a:bodyPr>
            <a:normAutofit/>
          </a:bodyPr>
          <a:lstStyle/>
          <a:p>
            <a:r>
              <a:rPr lang="en-US" dirty="0" smtClean="0"/>
              <a:t>FMLA: Employee or family member physician will be required to complete a Medical Certification and return it to Human Resources within 5 days of diagnosis.</a:t>
            </a:r>
          </a:p>
          <a:p>
            <a:r>
              <a:rPr lang="en-US" dirty="0"/>
              <a:t>If you request leave to care for your child whose school or place of care is closed, or child care provider is unavailable, </a:t>
            </a:r>
            <a:r>
              <a:rPr lang="en-US" dirty="0" smtClean="0"/>
              <a:t>employee must provide</a:t>
            </a:r>
            <a:r>
              <a:rPr lang="en-US" dirty="0"/>
              <a:t>:</a:t>
            </a:r>
          </a:p>
          <a:p>
            <a:pPr lvl="0" fontAlgn="t"/>
            <a:r>
              <a:rPr lang="en-US" dirty="0" smtClean="0"/>
              <a:t>Employees can </a:t>
            </a:r>
            <a:r>
              <a:rPr lang="en-US" dirty="0"/>
              <a:t>receive up to two-thirds their pay, for up to 2 weeks entered as </a:t>
            </a:r>
            <a:r>
              <a:rPr lang="en-US" dirty="0" smtClean="0"/>
              <a:t>ADM.  The </a:t>
            </a:r>
            <a:r>
              <a:rPr lang="en-US" dirty="0"/>
              <a:t>remaining one-third can be supplemented with sick</a:t>
            </a:r>
            <a:r>
              <a:rPr lang="en-US" b="1" dirty="0"/>
              <a:t> </a:t>
            </a:r>
            <a:r>
              <a:rPr lang="en-US" dirty="0"/>
              <a:t>and/or vacation as noted earlier in the </a:t>
            </a:r>
            <a:r>
              <a:rPr lang="en-US" dirty="0" smtClean="0"/>
              <a:t>document:</a:t>
            </a:r>
          </a:p>
          <a:p>
            <a:pPr lvl="0" indent="-1588" fontAlgn="t"/>
            <a:r>
              <a:rPr lang="en-US" dirty="0" smtClean="0"/>
              <a:t> </a:t>
            </a:r>
            <a:r>
              <a:rPr lang="en-US" dirty="0"/>
              <a:t>The name of your child;</a:t>
            </a:r>
          </a:p>
          <a:p>
            <a:pPr lvl="0" indent="230188" fontAlgn="t"/>
            <a:r>
              <a:rPr lang="en-US" dirty="0"/>
              <a:t>The name of the school, place of care, or child care provider that has closed or become unavailable; and</a:t>
            </a:r>
          </a:p>
          <a:p>
            <a:pPr lvl="0" indent="-1588" fontAlgn="t"/>
            <a:r>
              <a:rPr lang="en-US" dirty="0"/>
              <a:t>A statement that no other suitable person is available to care for your child.</a:t>
            </a:r>
          </a:p>
          <a:p>
            <a:r>
              <a:rPr lang="en-US" dirty="0"/>
              <a:t>Please remember that providing false or misleading information regarding the need for </a:t>
            </a:r>
            <a:r>
              <a:rPr lang="en-US" dirty="0" smtClean="0"/>
              <a:t> any qualifying </a:t>
            </a:r>
            <a:r>
              <a:rPr lang="en-US" dirty="0"/>
              <a:t>event will be grounds for disciplinary action up to and including termination.</a:t>
            </a:r>
          </a:p>
          <a:p>
            <a:pPr indent="-1588"/>
            <a:endParaRPr lang="en-US" dirty="0"/>
          </a:p>
          <a:p>
            <a:pPr indent="-1588"/>
            <a:endParaRPr lang="en-US" dirty="0" smtClean="0"/>
          </a:p>
        </p:txBody>
      </p:sp>
    </p:spTree>
    <p:extLst>
      <p:ext uri="{BB962C8B-B14F-4D97-AF65-F5344CB8AC3E}">
        <p14:creationId xmlns:p14="http://schemas.microsoft.com/office/powerpoint/2010/main" val="2511173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79715"/>
          </a:xfrm>
        </p:spPr>
        <p:txBody>
          <a:bodyPr>
            <a:normAutofit fontScale="90000"/>
          </a:bodyPr>
          <a:lstStyle/>
          <a:p>
            <a:pPr lvl="0" algn="ctr">
              <a:spcBef>
                <a:spcPts val="1000"/>
              </a:spcBef>
              <a:buClr>
                <a:srgbClr val="90C226"/>
              </a:buClr>
              <a:buSzPct val="80000"/>
            </a:pPr>
            <a:r>
              <a:rPr lang="en-US" dirty="0" smtClean="0"/>
              <a:t>Working Remotely Phase One </a:t>
            </a:r>
            <a:r>
              <a:rPr lang="en-US" sz="1800" dirty="0">
                <a:solidFill>
                  <a:prstClr val="white">
                    <a:lumMod val="75000"/>
                    <a:lumOff val="25000"/>
                  </a:prstClr>
                </a:solidFill>
                <a:ea typeface="+mn-ea"/>
                <a:cs typeface="+mn-cs"/>
              </a:rPr>
              <a:t/>
            </a:r>
            <a:br>
              <a:rPr lang="en-US" sz="1800" dirty="0">
                <a:solidFill>
                  <a:prstClr val="white">
                    <a:lumMod val="75000"/>
                    <a:lumOff val="25000"/>
                  </a:prstClr>
                </a:solidFill>
                <a:ea typeface="+mn-ea"/>
                <a:cs typeface="+mn-cs"/>
              </a:rPr>
            </a:br>
            <a:endParaRPr lang="en-US" dirty="0"/>
          </a:p>
        </p:txBody>
      </p:sp>
      <p:sp>
        <p:nvSpPr>
          <p:cNvPr id="3" name="Content Placeholder 2"/>
          <p:cNvSpPr>
            <a:spLocks noGrp="1"/>
          </p:cNvSpPr>
          <p:nvPr>
            <p:ph idx="1"/>
          </p:nvPr>
        </p:nvSpPr>
        <p:spPr>
          <a:xfrm>
            <a:off x="449179" y="1285875"/>
            <a:ext cx="9071809" cy="5424891"/>
          </a:xfrm>
        </p:spPr>
        <p:txBody>
          <a:bodyPr>
            <a:normAutofit/>
          </a:bodyPr>
          <a:lstStyle/>
          <a:p>
            <a:r>
              <a:rPr lang="en-US" dirty="0" smtClean="0"/>
              <a:t>Effective August 10, 2020, and while the campus is in Phase One of our Return to Campus Plan: </a:t>
            </a:r>
          </a:p>
          <a:p>
            <a:pPr lvl="1"/>
            <a:r>
              <a:rPr lang="en-US" dirty="0" smtClean="0"/>
              <a:t>Stay-at-Home </a:t>
            </a:r>
            <a:r>
              <a:rPr lang="en-US" dirty="0"/>
              <a:t>Order in place </a:t>
            </a:r>
            <a:endParaRPr lang="en-US" dirty="0" smtClean="0"/>
          </a:p>
          <a:p>
            <a:pPr lvl="1"/>
            <a:r>
              <a:rPr lang="en-US" dirty="0" smtClean="0"/>
              <a:t>Essential </a:t>
            </a:r>
            <a:r>
              <a:rPr lang="en-US" dirty="0"/>
              <a:t>personnel only on campus, all others work remotely where possible </a:t>
            </a:r>
            <a:endParaRPr lang="en-US" dirty="0" smtClean="0"/>
          </a:p>
          <a:p>
            <a:endParaRPr lang="en-US" dirty="0" smtClean="0"/>
          </a:p>
          <a:p>
            <a:r>
              <a:rPr lang="en-US" dirty="0" smtClean="0"/>
              <a:t>All employees working remotely will be required to submit a weekly report to their supervisor of assigned work performed that week. </a:t>
            </a:r>
          </a:p>
          <a:p>
            <a:endParaRPr lang="en-US" dirty="0" smtClean="0"/>
          </a:p>
          <a:p>
            <a:r>
              <a:rPr lang="en-US" dirty="0" smtClean="0"/>
              <a:t>Supervisors will be required to maintain a record of that work for timekeeping purposes. </a:t>
            </a:r>
          </a:p>
          <a:p>
            <a:endParaRPr lang="en-US" dirty="0" smtClean="0"/>
          </a:p>
          <a:p>
            <a:r>
              <a:rPr lang="en-US" dirty="0" smtClean="0"/>
              <a:t>ENMU-R is not responsible for providing computer equipment, utility costs or internet to those working remotely.</a:t>
            </a:r>
          </a:p>
        </p:txBody>
      </p:sp>
    </p:spTree>
    <p:extLst>
      <p:ext uri="{BB962C8B-B14F-4D97-AF65-F5344CB8AC3E}">
        <p14:creationId xmlns:p14="http://schemas.microsoft.com/office/powerpoint/2010/main" val="353729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79715"/>
          </a:xfrm>
        </p:spPr>
        <p:txBody>
          <a:bodyPr>
            <a:normAutofit fontScale="90000"/>
          </a:bodyPr>
          <a:lstStyle/>
          <a:p>
            <a:pPr lvl="0" algn="ctr">
              <a:spcBef>
                <a:spcPts val="1000"/>
              </a:spcBef>
              <a:buClr>
                <a:srgbClr val="90C226"/>
              </a:buClr>
              <a:buSzPct val="80000"/>
            </a:pPr>
            <a:r>
              <a:rPr lang="en-US" dirty="0" smtClean="0"/>
              <a:t>Working Remotely Phase Two</a:t>
            </a:r>
            <a:br>
              <a:rPr lang="en-US" dirty="0" smtClean="0"/>
            </a:br>
            <a:r>
              <a:rPr lang="en-US" sz="1800" dirty="0">
                <a:solidFill>
                  <a:prstClr val="white">
                    <a:lumMod val="75000"/>
                    <a:lumOff val="25000"/>
                  </a:prstClr>
                </a:solidFill>
                <a:ea typeface="+mn-ea"/>
                <a:cs typeface="+mn-cs"/>
              </a:rPr>
              <a:t/>
            </a:r>
            <a:br>
              <a:rPr lang="en-US" sz="1800" dirty="0">
                <a:solidFill>
                  <a:prstClr val="white">
                    <a:lumMod val="75000"/>
                    <a:lumOff val="25000"/>
                  </a:prstClr>
                </a:solidFill>
                <a:ea typeface="+mn-ea"/>
                <a:cs typeface="+mn-cs"/>
              </a:rPr>
            </a:br>
            <a:endParaRPr lang="en-US" dirty="0"/>
          </a:p>
        </p:txBody>
      </p:sp>
      <p:sp>
        <p:nvSpPr>
          <p:cNvPr id="3" name="Content Placeholder 2"/>
          <p:cNvSpPr>
            <a:spLocks noGrp="1"/>
          </p:cNvSpPr>
          <p:nvPr>
            <p:ph idx="1"/>
          </p:nvPr>
        </p:nvSpPr>
        <p:spPr>
          <a:xfrm>
            <a:off x="449179" y="1285875"/>
            <a:ext cx="9071809" cy="5424891"/>
          </a:xfrm>
        </p:spPr>
        <p:txBody>
          <a:bodyPr>
            <a:normAutofit/>
          </a:bodyPr>
          <a:lstStyle/>
          <a:p>
            <a:r>
              <a:rPr lang="en-US" dirty="0" smtClean="0"/>
              <a:t>Effective August 10, 2020, and while the campus is in </a:t>
            </a:r>
            <a:r>
              <a:rPr lang="en-US" b="1" dirty="0" smtClean="0"/>
              <a:t>Phase Two </a:t>
            </a:r>
            <a:r>
              <a:rPr lang="en-US" dirty="0" smtClean="0"/>
              <a:t>of our Return to Campus Plan: </a:t>
            </a:r>
          </a:p>
          <a:p>
            <a:pPr lvl="1"/>
            <a:r>
              <a:rPr lang="en-US" dirty="0" smtClean="0"/>
              <a:t>Moderate </a:t>
            </a:r>
            <a:r>
              <a:rPr lang="en-US" dirty="0"/>
              <a:t>staffing on campus, </a:t>
            </a:r>
            <a:endParaRPr lang="en-US" dirty="0" smtClean="0"/>
          </a:p>
          <a:p>
            <a:pPr lvl="1"/>
            <a:r>
              <a:rPr lang="en-US" dirty="0" smtClean="0"/>
              <a:t>All </a:t>
            </a:r>
            <a:r>
              <a:rPr lang="en-US" dirty="0"/>
              <a:t>other work remotely where </a:t>
            </a:r>
            <a:r>
              <a:rPr lang="en-US" dirty="0" smtClean="0"/>
              <a:t>possible</a:t>
            </a:r>
          </a:p>
          <a:p>
            <a:pPr lvl="1"/>
            <a:endParaRPr lang="en-US" dirty="0" smtClean="0"/>
          </a:p>
          <a:p>
            <a:r>
              <a:rPr lang="en-US" dirty="0" smtClean="0"/>
              <a:t>All employees working remotely will be required to submit a weekly report to their supervisor of assigned work performed that week. </a:t>
            </a:r>
          </a:p>
          <a:p>
            <a:endParaRPr lang="en-US" dirty="0" smtClean="0"/>
          </a:p>
          <a:p>
            <a:r>
              <a:rPr lang="en-US" dirty="0" smtClean="0"/>
              <a:t>Supervisors will be required to maintain a record of that work for timekeeping purposes. </a:t>
            </a:r>
          </a:p>
          <a:p>
            <a:endParaRPr lang="en-US" dirty="0" smtClean="0"/>
          </a:p>
          <a:p>
            <a:r>
              <a:rPr lang="en-US" dirty="0" smtClean="0"/>
              <a:t>ENMU-R is not responsible for providing computer equipment, utility costs or internet to those working remotely.</a:t>
            </a:r>
          </a:p>
        </p:txBody>
      </p:sp>
    </p:spTree>
    <p:extLst>
      <p:ext uri="{BB962C8B-B14F-4D97-AF65-F5344CB8AC3E}">
        <p14:creationId xmlns:p14="http://schemas.microsoft.com/office/powerpoint/2010/main" val="3063091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79715"/>
          </a:xfrm>
        </p:spPr>
        <p:txBody>
          <a:bodyPr>
            <a:normAutofit fontScale="90000"/>
          </a:bodyPr>
          <a:lstStyle/>
          <a:p>
            <a:pPr lvl="0" algn="ctr">
              <a:spcBef>
                <a:spcPts val="1000"/>
              </a:spcBef>
              <a:buClr>
                <a:srgbClr val="90C226"/>
              </a:buClr>
              <a:buSzPct val="80000"/>
            </a:pPr>
            <a:r>
              <a:rPr lang="en-US" dirty="0" smtClean="0"/>
              <a:t>Working Remotely Phase Three</a:t>
            </a:r>
            <a:br>
              <a:rPr lang="en-US" dirty="0" smtClean="0"/>
            </a:br>
            <a:r>
              <a:rPr lang="en-US" sz="1800" dirty="0">
                <a:solidFill>
                  <a:prstClr val="white">
                    <a:lumMod val="75000"/>
                    <a:lumOff val="25000"/>
                  </a:prstClr>
                </a:solidFill>
                <a:ea typeface="+mn-ea"/>
                <a:cs typeface="+mn-cs"/>
              </a:rPr>
              <a:t/>
            </a:r>
            <a:br>
              <a:rPr lang="en-US" sz="1800" dirty="0">
                <a:solidFill>
                  <a:prstClr val="white">
                    <a:lumMod val="75000"/>
                    <a:lumOff val="25000"/>
                  </a:prstClr>
                </a:solidFill>
                <a:ea typeface="+mn-ea"/>
                <a:cs typeface="+mn-cs"/>
              </a:rPr>
            </a:br>
            <a:endParaRPr lang="en-US" dirty="0"/>
          </a:p>
        </p:txBody>
      </p:sp>
      <p:sp>
        <p:nvSpPr>
          <p:cNvPr id="3" name="Content Placeholder 2"/>
          <p:cNvSpPr>
            <a:spLocks noGrp="1"/>
          </p:cNvSpPr>
          <p:nvPr>
            <p:ph idx="1"/>
          </p:nvPr>
        </p:nvSpPr>
        <p:spPr>
          <a:xfrm>
            <a:off x="449179" y="1285875"/>
            <a:ext cx="9071809" cy="5424891"/>
          </a:xfrm>
        </p:spPr>
        <p:txBody>
          <a:bodyPr>
            <a:normAutofit/>
          </a:bodyPr>
          <a:lstStyle/>
          <a:p>
            <a:r>
              <a:rPr lang="en-US" dirty="0" smtClean="0"/>
              <a:t>Effective August 10, 2020, and while the campus is in </a:t>
            </a:r>
            <a:r>
              <a:rPr lang="en-US" b="1" dirty="0" smtClean="0"/>
              <a:t>Phase Three </a:t>
            </a:r>
            <a:r>
              <a:rPr lang="en-US" dirty="0" smtClean="0"/>
              <a:t>of our Return to Campus Plan: </a:t>
            </a:r>
          </a:p>
          <a:p>
            <a:endParaRPr lang="en-US" dirty="0" smtClean="0"/>
          </a:p>
          <a:p>
            <a:pPr lvl="1"/>
            <a:r>
              <a:rPr lang="en-US" dirty="0"/>
              <a:t>Staffing on campus per state and NMDOH guidelines </a:t>
            </a:r>
            <a:endParaRPr lang="en-US" dirty="0" smtClean="0"/>
          </a:p>
          <a:p>
            <a:pPr lvl="1"/>
            <a:endParaRPr lang="en-US" dirty="0" smtClean="0"/>
          </a:p>
          <a:p>
            <a:pPr lvl="1"/>
            <a:r>
              <a:rPr lang="en-US" dirty="0" smtClean="0"/>
              <a:t>Faculty, staff, and administrators receive </a:t>
            </a:r>
            <a:r>
              <a:rPr lang="en-US" dirty="0"/>
              <a:t>training in new health protocols and </a:t>
            </a:r>
            <a:r>
              <a:rPr lang="en-US" dirty="0" smtClean="0"/>
              <a:t>requirements</a:t>
            </a:r>
          </a:p>
        </p:txBody>
      </p:sp>
    </p:spTree>
    <p:extLst>
      <p:ext uri="{BB962C8B-B14F-4D97-AF65-F5344CB8AC3E}">
        <p14:creationId xmlns:p14="http://schemas.microsoft.com/office/powerpoint/2010/main" val="3542220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325464"/>
            <a:ext cx="8596668" cy="1369986"/>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Non- COVID-19 Process—Reinstitution of Employee’s Use of Sick Leave</a:t>
            </a:r>
            <a:br>
              <a:rPr lang="en-US" dirty="0" smtClean="0"/>
            </a:br>
            <a:endParaRPr lang="en-US" dirty="0"/>
          </a:p>
        </p:txBody>
      </p:sp>
      <p:sp>
        <p:nvSpPr>
          <p:cNvPr id="3" name="Text Placeholder 2"/>
          <p:cNvSpPr>
            <a:spLocks noGrp="1"/>
          </p:cNvSpPr>
          <p:nvPr>
            <p:ph type="body" idx="1"/>
          </p:nvPr>
        </p:nvSpPr>
        <p:spPr>
          <a:xfrm>
            <a:off x="247650" y="1162050"/>
            <a:ext cx="9610725" cy="5502222"/>
          </a:xfrm>
        </p:spPr>
        <p:txBody>
          <a:bodyPr>
            <a:noAutofit/>
          </a:bodyPr>
          <a:lstStyle/>
          <a:p>
            <a:pPr marL="285750" indent="-285750">
              <a:buFont typeface="Arial" panose="020B0604020202020204" pitchFamily="34" charset="0"/>
              <a:buChar char="•"/>
            </a:pPr>
            <a:endParaRPr lang="en-US" sz="1800" dirty="0" smtClean="0"/>
          </a:p>
          <a:p>
            <a:pPr marL="285750" indent="-285750">
              <a:buFont typeface="Arial" panose="020B0604020202020204" pitchFamily="34" charset="0"/>
              <a:buChar char="•"/>
            </a:pPr>
            <a:r>
              <a:rPr lang="en-US" sz="1800" dirty="0" smtClean="0"/>
              <a:t>Full and part-time staff members and administrators are required to use sick leave for all NON-COVID medical reasons to include, but not be limited to: </a:t>
            </a:r>
          </a:p>
          <a:p>
            <a:pPr marL="742950" lvl="1" indent="-285750">
              <a:buFont typeface="Arial" panose="020B0604020202020204" pitchFamily="34" charset="0"/>
              <a:buChar char="•"/>
            </a:pPr>
            <a:r>
              <a:rPr lang="en-US" sz="1600" dirty="0" smtClean="0"/>
              <a:t>Illnesses</a:t>
            </a:r>
          </a:p>
          <a:p>
            <a:pPr marL="742950" lvl="1" indent="-285750">
              <a:buFont typeface="Arial" panose="020B0604020202020204" pitchFamily="34" charset="0"/>
              <a:buChar char="•"/>
            </a:pPr>
            <a:r>
              <a:rPr lang="en-US" sz="1600" dirty="0" smtClean="0"/>
              <a:t>Medical appointments </a:t>
            </a:r>
          </a:p>
          <a:p>
            <a:pPr marL="742950" lvl="1" indent="-285750">
              <a:buFont typeface="Arial" panose="020B0604020202020204" pitchFamily="34" charset="0"/>
              <a:buChar char="•"/>
            </a:pPr>
            <a:r>
              <a:rPr lang="en-US" sz="1600" dirty="0" smtClean="0"/>
              <a:t>Family member medical appointments  </a:t>
            </a:r>
          </a:p>
          <a:p>
            <a:pPr marL="285750" indent="-285750">
              <a:buFont typeface="Arial" panose="020B0604020202020204" pitchFamily="34" charset="0"/>
              <a:buChar char="•"/>
            </a:pPr>
            <a:endParaRPr lang="en-US" sz="1800" dirty="0" smtClean="0"/>
          </a:p>
          <a:p>
            <a:pPr marL="285750" indent="-285750">
              <a:buFont typeface="Arial" panose="020B0604020202020204" pitchFamily="34" charset="0"/>
              <a:buChar char="•"/>
            </a:pPr>
            <a:r>
              <a:rPr lang="en-US" sz="1800" dirty="0" smtClean="0"/>
              <a:t>Faculty members will follow their regular process for the use of sick leave.</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smtClean="0"/>
              <a:t>According to the </a:t>
            </a:r>
            <a:r>
              <a:rPr lang="en-US" sz="1800" dirty="0"/>
              <a:t>Governor’s Executive Order </a:t>
            </a:r>
            <a:r>
              <a:rPr lang="en-US" sz="1800" dirty="0" smtClean="0"/>
              <a:t>2020-056 “Family </a:t>
            </a:r>
            <a:r>
              <a:rPr lang="en-US" sz="1800" dirty="0"/>
              <a:t>or household members may visit an isolated or quarantined person</a:t>
            </a:r>
            <a:r>
              <a:rPr lang="en-US" sz="1800" dirty="0" smtClean="0"/>
              <a:t>, but </a:t>
            </a:r>
            <a:r>
              <a:rPr lang="en-US" sz="1800" dirty="0"/>
              <a:t>those visitors are directed to then self-isolate or self-quarantine for a period of no less than 14 </a:t>
            </a:r>
            <a:r>
              <a:rPr lang="en-US" sz="1800" dirty="0" smtClean="0"/>
              <a:t>days</a:t>
            </a:r>
            <a:r>
              <a:rPr lang="en-US" sz="1800" dirty="0"/>
              <a:t>. All persons self-isolating or self-quarantining shall be responsible for all costs </a:t>
            </a:r>
            <a:r>
              <a:rPr lang="en-US" sz="1800" dirty="0" smtClean="0"/>
              <a:t>associated with </a:t>
            </a:r>
            <a:r>
              <a:rPr lang="en-US" sz="1800" dirty="0"/>
              <a:t>the isolation or quarantine</a:t>
            </a:r>
            <a:r>
              <a:rPr lang="en-US" sz="1800" dirty="0" smtClean="0"/>
              <a:t>.” </a:t>
            </a:r>
            <a:endParaRPr lang="en-US" sz="1800" dirty="0"/>
          </a:p>
          <a:p>
            <a:r>
              <a:rPr lang="en-US" sz="1800" dirty="0" smtClean="0"/>
              <a:t>	</a:t>
            </a:r>
          </a:p>
          <a:p>
            <a:r>
              <a:rPr lang="en-US" sz="1800" dirty="0" smtClean="0"/>
              <a:t> </a:t>
            </a:r>
          </a:p>
          <a:p>
            <a:endParaRPr lang="en-US" sz="1800" dirty="0"/>
          </a:p>
          <a:p>
            <a:r>
              <a:rPr lang="en-US" sz="1800" dirty="0" smtClean="0"/>
              <a:t>	 </a:t>
            </a:r>
            <a:endParaRPr lang="en-US" sz="1800" dirty="0"/>
          </a:p>
        </p:txBody>
      </p:sp>
    </p:spTree>
    <p:extLst>
      <p:ext uri="{BB962C8B-B14F-4D97-AF65-F5344CB8AC3E}">
        <p14:creationId xmlns:p14="http://schemas.microsoft.com/office/powerpoint/2010/main" val="2792485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25464"/>
            <a:ext cx="9286875" cy="1008036"/>
          </a:xfrm>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sz="3600" dirty="0" smtClean="0"/>
              <a:t>Out-of-State Travel – Governor </a:t>
            </a:r>
            <a:r>
              <a:rPr lang="en-US" sz="3600" dirty="0" err="1" smtClean="0"/>
              <a:t>Luhan</a:t>
            </a:r>
            <a:r>
              <a:rPr lang="en-US" sz="3600" dirty="0" smtClean="0"/>
              <a:t> Grisham’s Executive Order 2020-056 (8.6.2020): </a:t>
            </a:r>
            <a:endParaRPr lang="en-US" sz="3600" dirty="0"/>
          </a:p>
        </p:txBody>
      </p:sp>
      <p:sp>
        <p:nvSpPr>
          <p:cNvPr id="3" name="Text Placeholder 2"/>
          <p:cNvSpPr>
            <a:spLocks noGrp="1"/>
          </p:cNvSpPr>
          <p:nvPr>
            <p:ph type="body" idx="1"/>
          </p:nvPr>
        </p:nvSpPr>
        <p:spPr>
          <a:xfrm>
            <a:off x="401054" y="1619250"/>
            <a:ext cx="9545052" cy="5045021"/>
          </a:xfrm>
        </p:spPr>
        <p:txBody>
          <a:bodyPr>
            <a:noAutofit/>
          </a:bodyPr>
          <a:lstStyle/>
          <a:p>
            <a:pPr marL="285750" indent="-285750">
              <a:buFont typeface="Arial" panose="020B0604020202020204" pitchFamily="34" charset="0"/>
              <a:buChar char="•"/>
            </a:pPr>
            <a:endParaRPr lang="en-US" sz="1800" dirty="0" smtClean="0"/>
          </a:p>
          <a:p>
            <a:pPr marL="285750" indent="-285750">
              <a:buFont typeface="Arial" panose="020B0604020202020204" pitchFamily="34" charset="0"/>
              <a:buChar char="•"/>
            </a:pPr>
            <a:r>
              <a:rPr lang="en-US" sz="1800" dirty="0" smtClean="0"/>
              <a:t>Effective August 6, 2020, any New Mexico resident leaving the State for vacation or other leisure activities must quarantine for 14 days upon returning to the State. </a:t>
            </a:r>
          </a:p>
          <a:p>
            <a:pPr marL="285750" indent="-285750">
              <a:buFont typeface="Arial" panose="020B0604020202020204" pitchFamily="34" charset="0"/>
              <a:buChar char="•"/>
            </a:pPr>
            <a:endParaRPr lang="en-US" sz="1800" dirty="0" smtClean="0"/>
          </a:p>
          <a:p>
            <a:pPr marL="285750" indent="-285750">
              <a:buFont typeface="Arial" panose="020B0604020202020204" pitchFamily="34" charset="0"/>
              <a:buChar char="•"/>
            </a:pPr>
            <a:r>
              <a:rPr lang="en-US" sz="1800" dirty="0" smtClean="0"/>
              <a:t>New Mexico residents quarantining pursuant to this provision are NOT eligible for paid leave pursuant to the Families First Coronavirus Response Act (FFCRA). </a:t>
            </a:r>
          </a:p>
          <a:p>
            <a:pPr marL="285750" indent="-285750">
              <a:buFont typeface="Arial" panose="020B0604020202020204" pitchFamily="34" charset="0"/>
              <a:buChar char="•"/>
            </a:pPr>
            <a:endParaRPr lang="en-US" sz="1800" dirty="0" smtClean="0"/>
          </a:p>
          <a:p>
            <a:r>
              <a:rPr lang="en-US" sz="1800" dirty="0" smtClean="0"/>
              <a:t>	 </a:t>
            </a:r>
            <a:endParaRPr lang="en-US" sz="1800" dirty="0"/>
          </a:p>
        </p:txBody>
      </p:sp>
    </p:spTree>
    <p:extLst>
      <p:ext uri="{BB962C8B-B14F-4D97-AF65-F5344CB8AC3E}">
        <p14:creationId xmlns:p14="http://schemas.microsoft.com/office/powerpoint/2010/main" val="1763316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325464"/>
            <a:ext cx="8596668" cy="817536"/>
          </a:xfrm>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sz="3100" dirty="0"/>
              <a:t>Out-of-State Travel – Governor </a:t>
            </a:r>
            <a:r>
              <a:rPr lang="en-US" sz="3100" dirty="0" err="1"/>
              <a:t>Luhan</a:t>
            </a:r>
            <a:r>
              <a:rPr lang="en-US" sz="3100" dirty="0"/>
              <a:t> Grisham’s Executive Order </a:t>
            </a:r>
            <a:r>
              <a:rPr lang="en-US" sz="3100" dirty="0" smtClean="0"/>
              <a:t>2020-056 (8.6.2020) Exemptions:  </a:t>
            </a:r>
            <a:endParaRPr lang="en-US" sz="3100" dirty="0"/>
          </a:p>
        </p:txBody>
      </p:sp>
      <p:sp>
        <p:nvSpPr>
          <p:cNvPr id="3" name="Text Placeholder 2"/>
          <p:cNvSpPr>
            <a:spLocks noGrp="1"/>
          </p:cNvSpPr>
          <p:nvPr>
            <p:ph type="body" idx="1"/>
          </p:nvPr>
        </p:nvSpPr>
        <p:spPr>
          <a:xfrm>
            <a:off x="401054" y="1209675"/>
            <a:ext cx="9545052" cy="5454596"/>
          </a:xfrm>
        </p:spPr>
        <p:txBody>
          <a:bodyPr>
            <a:noAutofit/>
          </a:bodyPr>
          <a:lstStyle/>
          <a:p>
            <a:pPr marL="285750" indent="396875">
              <a:buFont typeface="Arial" panose="020B0604020202020204" pitchFamily="34" charset="0"/>
              <a:buChar char="•"/>
            </a:pPr>
            <a:r>
              <a:rPr lang="en-US" sz="1800" dirty="0" smtClean="0"/>
              <a:t>Airline employees </a:t>
            </a:r>
          </a:p>
          <a:p>
            <a:pPr marL="285750" indent="396875">
              <a:buFont typeface="Arial" panose="020B0604020202020204" pitchFamily="34" charset="0"/>
              <a:buChar char="•"/>
            </a:pPr>
            <a:r>
              <a:rPr lang="en-US" sz="1800" dirty="0" smtClean="0"/>
              <a:t>People performing </a:t>
            </a:r>
            <a:r>
              <a:rPr lang="en-US" sz="1800" dirty="0"/>
              <a:t>public safety or public health </a:t>
            </a:r>
            <a:r>
              <a:rPr lang="en-US" sz="1800" dirty="0" smtClean="0"/>
              <a:t>functions </a:t>
            </a:r>
          </a:p>
          <a:p>
            <a:pPr marL="285750" indent="396875">
              <a:buFont typeface="Arial" panose="020B0604020202020204" pitchFamily="34" charset="0"/>
              <a:buChar char="•"/>
            </a:pPr>
            <a:r>
              <a:rPr lang="en-US" sz="1800" dirty="0"/>
              <a:t>M</a:t>
            </a:r>
            <a:r>
              <a:rPr lang="en-US" sz="1800" dirty="0" smtClean="0"/>
              <a:t>ilitary </a:t>
            </a:r>
            <a:r>
              <a:rPr lang="en-US" sz="1800" dirty="0"/>
              <a:t>personnel and their </a:t>
            </a:r>
            <a:r>
              <a:rPr lang="en-US" sz="1800" dirty="0" smtClean="0"/>
              <a:t>dependents </a:t>
            </a:r>
          </a:p>
          <a:p>
            <a:pPr marL="285750" indent="396875">
              <a:buFont typeface="Arial" panose="020B0604020202020204" pitchFamily="34" charset="0"/>
              <a:buChar char="•"/>
            </a:pPr>
            <a:r>
              <a:rPr lang="en-US" sz="1800" dirty="0" smtClean="0"/>
              <a:t>Federal government employees and contractors </a:t>
            </a:r>
          </a:p>
          <a:p>
            <a:pPr marL="285750" indent="396875">
              <a:buFont typeface="Arial" panose="020B0604020202020204" pitchFamily="34" charset="0"/>
              <a:buChar char="•"/>
            </a:pPr>
            <a:r>
              <a:rPr lang="en-US" sz="1800" dirty="0" smtClean="0"/>
              <a:t>Emergency </a:t>
            </a:r>
            <a:r>
              <a:rPr lang="en-US" sz="1800" dirty="0"/>
              <a:t>first </a:t>
            </a:r>
            <a:r>
              <a:rPr lang="en-US" sz="1800" dirty="0" smtClean="0"/>
              <a:t>responders</a:t>
            </a:r>
          </a:p>
          <a:p>
            <a:pPr marL="285750" indent="396875">
              <a:buFont typeface="Arial" panose="020B0604020202020204" pitchFamily="34" charset="0"/>
              <a:buChar char="•"/>
            </a:pPr>
            <a:r>
              <a:rPr lang="en-US" sz="1800" dirty="0"/>
              <a:t>H</a:t>
            </a:r>
            <a:r>
              <a:rPr lang="en-US" sz="1800" dirty="0" smtClean="0"/>
              <a:t>ealth </a:t>
            </a:r>
            <a:r>
              <a:rPr lang="en-US" sz="1800" dirty="0"/>
              <a:t>care </a:t>
            </a:r>
            <a:r>
              <a:rPr lang="en-US" sz="1800" dirty="0" smtClean="0"/>
              <a:t>workers </a:t>
            </a:r>
          </a:p>
          <a:p>
            <a:pPr marL="285750" indent="396875">
              <a:buFont typeface="Arial" panose="020B0604020202020204" pitchFamily="34" charset="0"/>
              <a:buChar char="•"/>
            </a:pPr>
            <a:r>
              <a:rPr lang="en-US" sz="1800" dirty="0" smtClean="0"/>
              <a:t>NM </a:t>
            </a:r>
            <a:r>
              <a:rPr lang="en-US" sz="1800" dirty="0"/>
              <a:t>residents who </a:t>
            </a:r>
            <a:r>
              <a:rPr lang="en-US" sz="1800" dirty="0" smtClean="0"/>
              <a:t>left </a:t>
            </a:r>
            <a:r>
              <a:rPr lang="en-US" sz="1800" dirty="0"/>
              <a:t>the State to obtain medical </a:t>
            </a:r>
            <a:r>
              <a:rPr lang="en-US" sz="1800" dirty="0" smtClean="0"/>
              <a:t>care </a:t>
            </a:r>
          </a:p>
          <a:p>
            <a:pPr marL="285750" indent="396875">
              <a:buFont typeface="Arial" panose="020B0604020202020204" pitchFamily="34" charset="0"/>
              <a:buChar char="•"/>
            </a:pPr>
            <a:r>
              <a:rPr lang="en-US" sz="1800" dirty="0" smtClean="0"/>
              <a:t>NM </a:t>
            </a:r>
            <a:r>
              <a:rPr lang="en-US" sz="1800" dirty="0"/>
              <a:t>residents who </a:t>
            </a:r>
            <a:r>
              <a:rPr lang="en-US" sz="1800" dirty="0" smtClean="0"/>
              <a:t>left </a:t>
            </a:r>
            <a:r>
              <a:rPr lang="en-US" sz="1800" dirty="0"/>
              <a:t>the State for less than twenty-four hours for </a:t>
            </a:r>
            <a:r>
              <a:rPr lang="en-US" sz="1800" dirty="0" smtClean="0"/>
              <a:t> </a:t>
            </a:r>
          </a:p>
          <a:p>
            <a:pPr marL="285750"/>
            <a:r>
              <a:rPr lang="en-US" sz="1800" dirty="0" smtClean="0"/>
              <a:t> 	    matters related to parenting responsibilities </a:t>
            </a:r>
          </a:p>
          <a:p>
            <a:pPr marL="285750" indent="396875">
              <a:buFont typeface="Arial" panose="020B0604020202020204" pitchFamily="34" charset="0"/>
              <a:buChar char="•"/>
            </a:pPr>
            <a:r>
              <a:rPr lang="en-US" sz="1800" dirty="0" smtClean="0"/>
              <a:t>Those </a:t>
            </a:r>
            <a:r>
              <a:rPr lang="en-US" sz="1800" dirty="0"/>
              <a:t>arriving in the State pursuant to a Court order, </a:t>
            </a:r>
            <a:endParaRPr lang="en-US" sz="1800" dirty="0" smtClean="0"/>
          </a:p>
          <a:p>
            <a:pPr marL="285750" indent="396875">
              <a:buFont typeface="Arial" panose="020B0604020202020204" pitchFamily="34" charset="0"/>
              <a:buChar char="•"/>
            </a:pPr>
            <a:r>
              <a:rPr lang="en-US" sz="1800" dirty="0" smtClean="0"/>
              <a:t>Persons employed </a:t>
            </a:r>
            <a:r>
              <a:rPr lang="en-US" sz="1800" dirty="0"/>
              <a:t>or contracted by an “essential </a:t>
            </a:r>
            <a:r>
              <a:rPr lang="en-US" sz="1800" dirty="0" smtClean="0"/>
              <a:t>business”…and </a:t>
            </a:r>
            <a:r>
              <a:rPr lang="en-US" sz="1800" dirty="0"/>
              <a:t>who are traveling </a:t>
            </a:r>
            <a:endParaRPr lang="en-US" sz="1800" dirty="0" smtClean="0"/>
          </a:p>
          <a:p>
            <a:pPr marL="285750"/>
            <a:r>
              <a:rPr lang="en-US" sz="1800" dirty="0"/>
              <a:t>	</a:t>
            </a:r>
            <a:r>
              <a:rPr lang="en-US" sz="1800" dirty="0" smtClean="0"/>
              <a:t>   into </a:t>
            </a:r>
            <a:r>
              <a:rPr lang="en-US" sz="1800" dirty="0"/>
              <a:t>New Mexico to conduct business activities. </a:t>
            </a:r>
          </a:p>
          <a:p>
            <a:r>
              <a:rPr lang="en-US" sz="1800" dirty="0" smtClean="0"/>
              <a:t>	 </a:t>
            </a:r>
            <a:endParaRPr lang="en-US" sz="1800" dirty="0"/>
          </a:p>
        </p:txBody>
      </p:sp>
    </p:spTree>
    <p:extLst>
      <p:ext uri="{BB962C8B-B14F-4D97-AF65-F5344CB8AC3E}">
        <p14:creationId xmlns:p14="http://schemas.microsoft.com/office/powerpoint/2010/main" val="1519410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799" y="104775"/>
            <a:ext cx="9172575" cy="809625"/>
          </a:xfrm>
        </p:spPr>
        <p:txBody>
          <a:bodyPr>
            <a:normAutofit fontScale="90000"/>
          </a:bodyPr>
          <a:lstStyle/>
          <a:p>
            <a:r>
              <a:rPr lang="en-US" sz="2800" dirty="0" smtClean="0"/>
              <a:t>Families </a:t>
            </a:r>
            <a:r>
              <a:rPr lang="en-US" sz="2800" dirty="0"/>
              <a:t>First Coronavirus Response Act (</a:t>
            </a:r>
            <a:r>
              <a:rPr lang="en-US" sz="2800" dirty="0" smtClean="0"/>
              <a:t>FFCRA</a:t>
            </a:r>
            <a:r>
              <a:rPr lang="en-US" sz="2800" dirty="0"/>
              <a:t>) </a:t>
            </a:r>
            <a:br>
              <a:rPr lang="en-US" sz="2800" dirty="0"/>
            </a:br>
            <a:r>
              <a:rPr lang="en-US" sz="1800" dirty="0">
                <a:hlinkClick r:id="rId2"/>
              </a:rPr>
              <a:t>https://</a:t>
            </a:r>
            <a:r>
              <a:rPr lang="en-US" sz="1800" dirty="0" smtClean="0">
                <a:hlinkClick r:id="rId2"/>
              </a:rPr>
              <a:t>www.dol.gov/agencies/whd/pandemic/ffcra-employer-paid-leave</a:t>
            </a:r>
            <a:r>
              <a:rPr lang="en-US" sz="1800" dirty="0" smtClean="0"/>
              <a:t> (downloaded 8.8.2020)</a:t>
            </a:r>
            <a:endParaRPr lang="en-US" sz="1800" dirty="0"/>
          </a:p>
        </p:txBody>
      </p:sp>
      <p:sp>
        <p:nvSpPr>
          <p:cNvPr id="3" name="Content Placeholder 2"/>
          <p:cNvSpPr>
            <a:spLocks noGrp="1"/>
          </p:cNvSpPr>
          <p:nvPr>
            <p:ph idx="1"/>
          </p:nvPr>
        </p:nvSpPr>
        <p:spPr>
          <a:xfrm>
            <a:off x="0" y="1295400"/>
            <a:ext cx="9777662" cy="4860263"/>
          </a:xfrm>
        </p:spPr>
        <p:txBody>
          <a:bodyPr>
            <a:normAutofit/>
          </a:bodyPr>
          <a:lstStyle/>
          <a:p>
            <a:r>
              <a:rPr lang="en-US" b="1" dirty="0" smtClean="0"/>
              <a:t>FFCRA </a:t>
            </a:r>
            <a:r>
              <a:rPr lang="en-US" dirty="0" smtClean="0"/>
              <a:t>requires </a:t>
            </a:r>
            <a:r>
              <a:rPr lang="en-US" dirty="0"/>
              <a:t>certain employers to provide their employees with paid sick leave or expanded family and medical leave for specified reasons related to </a:t>
            </a:r>
            <a:r>
              <a:rPr lang="en-US" dirty="0" smtClean="0"/>
              <a:t>COVID-19…These </a:t>
            </a:r>
            <a:r>
              <a:rPr lang="en-US" dirty="0"/>
              <a:t>provisions will apply from the effective date through December 31, 2020.</a:t>
            </a:r>
          </a:p>
          <a:p>
            <a:r>
              <a:rPr lang="en-US" dirty="0"/>
              <a:t>Generally, the Act provides that covered employers must provide to </a:t>
            </a:r>
            <a:r>
              <a:rPr lang="en-US" b="1" dirty="0"/>
              <a:t>all employees</a:t>
            </a:r>
            <a:r>
              <a:rPr lang="en-US" dirty="0" smtClean="0"/>
              <a:t>:</a:t>
            </a:r>
            <a:endParaRPr lang="en-US" dirty="0"/>
          </a:p>
          <a:p>
            <a:pPr fontAlgn="t"/>
            <a:r>
              <a:rPr lang="en-US" i="1" dirty="0"/>
              <a:t>Two weeks (up to 80 hours) of </a:t>
            </a:r>
            <a:r>
              <a:rPr lang="en-US" b="1" i="1" dirty="0"/>
              <a:t>paid sick leave</a:t>
            </a:r>
            <a:r>
              <a:rPr lang="en-US" i="1" dirty="0"/>
              <a:t> at the employee’s regular rate of pay</a:t>
            </a:r>
            <a:r>
              <a:rPr lang="en-US" dirty="0"/>
              <a:t> where the employee is unable to work because the employee is quarantined (pursuant to Federal, State, or local government order or advice of a health care provider), and/or experiencing COVID-19 symptoms and seeking a medical diagnosis; or</a:t>
            </a:r>
          </a:p>
          <a:p>
            <a:pPr fontAlgn="t"/>
            <a:r>
              <a:rPr lang="en-US" i="1" dirty="0"/>
              <a:t>Two weeks (up to 80 hours) of </a:t>
            </a:r>
            <a:r>
              <a:rPr lang="en-US" b="1" i="1" dirty="0"/>
              <a:t>paid sick leave</a:t>
            </a:r>
            <a:r>
              <a:rPr lang="en-US" i="1" dirty="0"/>
              <a:t> at two-thirds the employee’s regular rate of pay</a:t>
            </a:r>
            <a:r>
              <a:rPr lang="en-US" dirty="0"/>
              <a:t> because the employee is unable to work because of a bona fide need to care for an individual subject to quarantine (pursuant to Federal, State, or local government order or advice of a health care provider), or care for a child (under 18 years of age) whose school or child care provider is closed or unavailable for reasons related to COVID-19, and/or the employee is experiencing a substantially similar </a:t>
            </a:r>
            <a:r>
              <a:rPr lang="en-US" dirty="0" smtClean="0"/>
              <a:t>condition</a:t>
            </a:r>
            <a:endParaRPr lang="en-US" sz="1800" dirty="0">
              <a:solidFill>
                <a:schemeClr val="tx1"/>
              </a:solidFill>
            </a:endParaRPr>
          </a:p>
        </p:txBody>
      </p:sp>
    </p:spTree>
    <p:extLst>
      <p:ext uri="{BB962C8B-B14F-4D97-AF65-F5344CB8AC3E}">
        <p14:creationId xmlns:p14="http://schemas.microsoft.com/office/powerpoint/2010/main" val="2885198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49" y="123825"/>
            <a:ext cx="9172575" cy="819151"/>
          </a:xfrm>
        </p:spPr>
        <p:txBody>
          <a:bodyPr>
            <a:normAutofit/>
          </a:bodyPr>
          <a:lstStyle/>
          <a:p>
            <a:r>
              <a:rPr lang="en-US" sz="2800" dirty="0" smtClean="0"/>
              <a:t>Leaves Covered Under FFCRA </a:t>
            </a:r>
            <a:endParaRPr lang="en-US" sz="2800" dirty="0"/>
          </a:p>
        </p:txBody>
      </p:sp>
      <p:sp>
        <p:nvSpPr>
          <p:cNvPr id="3" name="Content Placeholder 2"/>
          <p:cNvSpPr>
            <a:spLocks noGrp="1"/>
          </p:cNvSpPr>
          <p:nvPr>
            <p:ph idx="1"/>
          </p:nvPr>
        </p:nvSpPr>
        <p:spPr>
          <a:xfrm>
            <a:off x="1" y="781050"/>
            <a:ext cx="9777662" cy="5260313"/>
          </a:xfrm>
        </p:spPr>
        <p:txBody>
          <a:bodyPr>
            <a:normAutofit/>
          </a:bodyPr>
          <a:lstStyle/>
          <a:p>
            <a:r>
              <a:rPr lang="en-US" b="1" dirty="0"/>
              <a:t>Emergency Paid Sick Leave (EPSL)</a:t>
            </a:r>
            <a:r>
              <a:rPr lang="en-US" dirty="0"/>
              <a:t> will be available for an employee who is unable to work or telework because:</a:t>
            </a:r>
            <a:endParaRPr lang="en-US" sz="1100" dirty="0"/>
          </a:p>
          <a:p>
            <a:r>
              <a:rPr lang="en-US" dirty="0"/>
              <a:t>1    The employee is subject to a federal, state, or local quarantine or isolation order related to COVID-19; </a:t>
            </a:r>
            <a:endParaRPr lang="en-US" sz="1100" dirty="0"/>
          </a:p>
          <a:p>
            <a:r>
              <a:rPr lang="en-US" dirty="0"/>
              <a:t>2    The employee has been advised by a health care provider to self-quarantine because of COVID-19; </a:t>
            </a:r>
            <a:endParaRPr lang="en-US" sz="1100" dirty="0"/>
          </a:p>
          <a:p>
            <a:r>
              <a:rPr lang="en-US" dirty="0"/>
              <a:t>3    The employee is experiencing symptoms of COVID-19 and is seeking a medical diagnosis; </a:t>
            </a:r>
            <a:endParaRPr lang="en-US" sz="1100" dirty="0"/>
          </a:p>
          <a:p>
            <a:r>
              <a:rPr lang="en-US" dirty="0"/>
              <a:t>4    The employee is caring for an individual subject (or advised) to quarantine or isolation; </a:t>
            </a:r>
            <a:endParaRPr lang="en-US" sz="1100" dirty="0"/>
          </a:p>
          <a:p>
            <a:r>
              <a:rPr lang="en-US" dirty="0"/>
              <a:t>5    The employee is caring for a son or daughter whose school or place of care is closed, or childcare provider is unavailable, due to COVID-19 precautions; or </a:t>
            </a:r>
            <a:endParaRPr lang="en-US" sz="1100" dirty="0"/>
          </a:p>
          <a:p>
            <a:r>
              <a:rPr lang="en-US" dirty="0"/>
              <a:t>6    The employee is experiencing substantially similar conditions as specified by the Secretary of Health and Human Services, in consultation with the Secretaries of Labor and Treasury. </a:t>
            </a:r>
            <a:endParaRPr lang="en-US" sz="1100" dirty="0"/>
          </a:p>
          <a:p>
            <a:pPr lvl="1"/>
            <a:endParaRPr lang="en-US" sz="1800" dirty="0">
              <a:solidFill>
                <a:schemeClr val="tx1"/>
              </a:solidFill>
            </a:endParaRPr>
          </a:p>
        </p:txBody>
      </p:sp>
    </p:spTree>
    <p:extLst>
      <p:ext uri="{BB962C8B-B14F-4D97-AF65-F5344CB8AC3E}">
        <p14:creationId xmlns:p14="http://schemas.microsoft.com/office/powerpoint/2010/main" val="4503502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507</TotalTime>
  <Words>1940</Words>
  <Application>Microsoft Office PowerPoint</Application>
  <PresentationFormat>Widescreen</PresentationFormat>
  <Paragraphs>128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Trebuchet MS</vt:lpstr>
      <vt:lpstr>Wingdings 3</vt:lpstr>
      <vt:lpstr>Facet</vt:lpstr>
      <vt:lpstr>Updated COVID-19 Information for Supervisors  August 10 and 11, 2020 </vt:lpstr>
      <vt:lpstr>Working Remotely Phase One  </vt:lpstr>
      <vt:lpstr>Working Remotely Phase Two  </vt:lpstr>
      <vt:lpstr>Working Remotely Phase Three  </vt:lpstr>
      <vt:lpstr>         Non- COVID-19 Process—Reinstitution of Employee’s Use of Sick Leave </vt:lpstr>
      <vt:lpstr>    Out-of-State Travel – Governor Luhan Grisham’s Executive Order 2020-056 (8.6.2020): </vt:lpstr>
      <vt:lpstr>    Out-of-State Travel – Governor Luhan Grisham’s Executive Order 2020-056 (8.6.2020) Exemptions:  </vt:lpstr>
      <vt:lpstr>Families First Coronavirus Response Act (FFCRA)  https://www.dol.gov/agencies/whd/pandemic/ffcra-employer-paid-leave (downloaded 8.8.2020)</vt:lpstr>
      <vt:lpstr>Leaves Covered Under FFCRA </vt:lpstr>
      <vt:lpstr>Leaves Covered Under FFCRA (Continued) </vt:lpstr>
      <vt:lpstr>Emergency Family Medical Leave Act (EFMLA) Expansion </vt:lpstr>
      <vt:lpstr>(EFMLA) Expansion  </vt:lpstr>
      <vt:lpstr>So……What is the difference between the types of leave?  </vt:lpstr>
      <vt:lpstr>Utilization of Emergency Paid Sick Leave  </vt:lpstr>
      <vt:lpstr>Utilization of Emergency Paid Sick Leave  </vt:lpstr>
      <vt:lpstr>Timely Notification   </vt:lpstr>
      <vt:lpstr>Documentation Requirements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return to work information</dc:title>
  <dc:creator>Dean, Benjamin</dc:creator>
  <cp:lastModifiedBy>Schneider, Rebecca</cp:lastModifiedBy>
  <cp:revision>53</cp:revision>
  <cp:lastPrinted>2020-08-07T14:25:41Z</cp:lastPrinted>
  <dcterms:created xsi:type="dcterms:W3CDTF">2020-07-02T20:32:32Z</dcterms:created>
  <dcterms:modified xsi:type="dcterms:W3CDTF">2020-08-10T15:17:57Z</dcterms:modified>
</cp:coreProperties>
</file>